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67" r:id="rId8"/>
    <p:sldId id="268" r:id="rId9"/>
    <p:sldId id="269" r:id="rId10"/>
    <p:sldId id="262" r:id="rId11"/>
    <p:sldId id="270" r:id="rId12"/>
    <p:sldId id="260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753A2-867F-4C94-B101-E3735487973A}" v="950" dt="2023-08-27T15:54:16.138"/>
    <p1510:client id="{FD6C7FA7-A4B0-9936-4D7D-06516D8EC30E}" v="693" dt="2023-08-27T17:20:55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laticon.es/icono-gratis/marco-de-referencia_2689660" TargetMode="External"/><Relationship Id="rId1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s://blog.cod3r.com.br/front-end-e-back-end-o-que-sao-e-quais-suas-diferenca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laticon.es/icono-gratis/marco-de-referencia_2689660" TargetMode="External"/><Relationship Id="rId1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s://blog.cod3r.com.br/front-end-e-back-end-o-que-sao-e-quais-suas-diferenca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/>
              </a:solidFill>
            </a:rPr>
            <a:t>As frameworks são predefinições que resolvem certos problemas dentro de uma linguagem específica.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/>
              </a:solidFill>
            </a:rPr>
            <a:t>São presentes tanto no </a:t>
          </a:r>
          <a:r>
            <a:rPr lang="pt-BR" dirty="0" err="1">
              <a:solidFill>
                <a:schemeClr val="bg1"/>
              </a:solidFill>
            </a:rPr>
            <a:t>back-end</a:t>
          </a:r>
          <a:r>
            <a:rPr lang="pt-BR" dirty="0">
              <a:solidFill>
                <a:schemeClr val="bg1"/>
              </a:solidFill>
            </a:rPr>
            <a:t>, quanto no front-end.</a:t>
          </a:r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Simplificando, são caixas de ferramentas onde podem servir de base para a construção de um software.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 custLinFactNeighborX="-23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147688" custScaleY="137708" custLinFactNeighborX="-11641" custLinFactNeighborY="-20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130958" custScaleY="123020" custLinFactNeighborX="-5618" custLinFactNeighborY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</dgm:spPr>
      <dgm:extLst/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 custScaleX="103602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 custLinFactNeighborX="1844" custLinFactNeighborY="2260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104320" custScaleY="12182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/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3" destOrd="0" presId="urn:microsoft.com/office/officeart/2018/2/layout/IconVerticalSolidList"/>
    <dgm:cxn modelId="{F370D9F7-088E-4B78-8272-0E311B15486B}" type="presParOf" srcId="{D40A0249-41A7-44A6-A657-361E8C18FD42}" destId="{9887B295-B446-4B8E-AEA4-76754DE9DD89}" srcOrd="4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-34280" y="7810"/>
          <a:ext cx="5607050" cy="1403422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116351" y="162103"/>
          <a:ext cx="1139977" cy="1062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586671" y="7810"/>
          <a:ext cx="3982926" cy="1403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29" tIns="148529" rIns="148529" bIns="14852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As frameworks são predefinições que resolvem certos problemas dentro de uma linguagem específica.</a:t>
          </a:r>
        </a:p>
      </dsp:txBody>
      <dsp:txXfrm>
        <a:off x="1586671" y="7810"/>
        <a:ext cx="3982926" cy="1403422"/>
      </dsp:txXfrm>
    </dsp:sp>
    <dsp:sp modelId="{79919C57-A32A-40F6-B106-B4E0CE644E4C}">
      <dsp:nvSpPr>
        <dsp:cNvPr id="0" name=""/>
        <dsp:cNvSpPr/>
      </dsp:nvSpPr>
      <dsp:spPr>
        <a:xfrm>
          <a:off x="-34280" y="1762088"/>
          <a:ext cx="5607050" cy="1403422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227410" y="1989015"/>
          <a:ext cx="1010841" cy="949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514939" y="1762088"/>
          <a:ext cx="4126391" cy="1403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29" tIns="148529" rIns="148529" bIns="14852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chemeClr val="bg1"/>
              </a:solidFill>
            </a:rPr>
            <a:t>São presentes tanto no </a:t>
          </a:r>
          <a:r>
            <a:rPr lang="pt-BR" sz="1800" kern="1200" dirty="0" err="1">
              <a:solidFill>
                <a:schemeClr val="bg1"/>
              </a:solidFill>
            </a:rPr>
            <a:t>back-end</a:t>
          </a:r>
          <a:r>
            <a:rPr lang="pt-BR" sz="1800" kern="1200" dirty="0">
              <a:solidFill>
                <a:schemeClr val="bg1"/>
              </a:solidFill>
            </a:rPr>
            <a:t>, quanto no front-end.</a:t>
          </a:r>
          <a:endParaRPr lang="pt-BR" sz="18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514939" y="1762088"/>
        <a:ext cx="4126391" cy="1403422"/>
      </dsp:txXfrm>
    </dsp:sp>
    <dsp:sp modelId="{436A8B1C-2D30-44BB-9150-7099503C8960}">
      <dsp:nvSpPr>
        <dsp:cNvPr id="0" name=""/>
        <dsp:cNvSpPr/>
      </dsp:nvSpPr>
      <dsp:spPr>
        <a:xfrm>
          <a:off x="0" y="3524177"/>
          <a:ext cx="5607050" cy="1403422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373581" y="3747901"/>
          <a:ext cx="805227" cy="9403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586671" y="3516366"/>
          <a:ext cx="3982926" cy="1403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29" tIns="148529" rIns="148529" bIns="148529" numCol="1" spcCol="1270" rtlCol="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Simplificando, são caixas de ferramentas onde podem servir de base para a construção de um software.</a:t>
          </a:r>
        </a:p>
      </dsp:txBody>
      <dsp:txXfrm>
        <a:off x="1586671" y="3516366"/>
        <a:ext cx="3982926" cy="1403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B479-B86F-4B3B-92CC-A65D21022A71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53290-F0ED-46B1-B74B-2F3871D103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77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89ABE-C638-43EB-8FF2-1C40E4E3A55D}" type="datetime1">
              <a:rPr lang="pt-BR" smtClean="0"/>
              <a:pPr/>
              <a:t>28/08/2023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69BF2-40CB-4D1C-9AF8-B52A60A65A5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454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65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38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4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69BF2-40CB-4D1C-9AF8-B52A60A65A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8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70E9B-807F-4AE6-92CC-96282D5E7311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90B64-7C24-4AC5-981A-18293759B464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21156-01AE-471C-8785-A0104C41415F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79FE1-4EE1-4F09-AF1C-ADB867A4DDB7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32E7D4-C3C8-491E-AF18-B3F00DDC0614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9EE8-2544-4943-81D3-517B336FA10A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952E2D-6498-45E7-A8E3-132689DDCE1E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953FF-B44C-4032-BE08-263E004F48D0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CED91-10F8-4F28-862B-FD4E3A97170A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FC77E-2AA3-4152-A54C-74981BE28E55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 rtl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EC681D4-C3A8-4CE6-91AF-0785B228C7CF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B6EA007-E4DD-442B-86B0-09BBF9FC84DB}" type="datetime1">
              <a:rPr lang="pt-BR" noProof="0" smtClean="0"/>
              <a:t>28/08/2023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100903"/>
              </a:clrFrom>
              <a:clrTo>
                <a:srgbClr val="1009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025"/>
            <a:ext cx="12370777" cy="69475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dk1">
              <a:alpha val="55000"/>
            </a:schemeClr>
          </a:solidFill>
          <a:effectLst>
            <a:softEdge rad="139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rgbClr val="C00000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pt-BR" sz="3000" b="1" dirty="0">
                <a:solidFill>
                  <a:srgbClr val="FF0000"/>
                </a:solidFill>
                <a:effectLst>
                  <a:glow rad="127000">
                    <a:schemeClr val="tx1">
                      <a:alpha val="13000"/>
                    </a:schemeClr>
                  </a:glow>
                </a:effectLst>
              </a:rPr>
              <a:t>Angular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solidFill>
                  <a:schemeClr val="tx1"/>
                </a:solidFill>
              </a:rPr>
              <a:t>Um pouco do que é, o que faz e qual sua importância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rgbClr val="C00000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pt-BR" dirty="0">
                <a:solidFill>
                  <a:srgbClr val="FF0000"/>
                </a:solidFill>
                <a:effectLst>
                  <a:glow rad="127000">
                    <a:schemeClr val="bg1">
                      <a:alpha val="12000"/>
                    </a:schemeClr>
                  </a:glow>
                </a:effectLst>
              </a:rPr>
              <a:t>O que é um framework?</a:t>
            </a:r>
          </a:p>
        </p:txBody>
      </p:sp>
      <p:graphicFrame>
        <p:nvGraphicFramePr>
          <p:cNvPr id="5" name="Espaço Reservado para Conteúdo 2" descr="Marcadores de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05380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O que é?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3F428DF-D935-43F8-A4EB-79A0AB5501C6}"/>
              </a:ext>
            </a:extLst>
          </p:cNvPr>
          <p:cNvSpPr/>
          <p:nvPr/>
        </p:nvSpPr>
        <p:spPr>
          <a:xfrm>
            <a:off x="428213" y="491433"/>
            <a:ext cx="6546947" cy="178577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7C99F4-5D6B-DA91-C928-A4D0DC429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30" y="582731"/>
            <a:ext cx="6435715" cy="160317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Angular é uma framework que auxilia no desenvolvimento web a partir de um código-fonte aberto, baseada em </a:t>
            </a:r>
            <a:r>
              <a:rPr lang="pt-BR" dirty="0" err="1">
                <a:solidFill>
                  <a:schemeClr val="bg1"/>
                </a:solidFill>
              </a:rPr>
              <a:t>TypeScript</a:t>
            </a:r>
            <a:r>
              <a:rPr lang="pt-BR" dirty="0">
                <a:solidFill>
                  <a:schemeClr val="bg1"/>
                </a:solidFill>
              </a:rPr>
              <a:t>, feito para construir aplicações a partir de uma única página dinâmica, é uma framework que foi reescrita pela equipe do Google separando o </a:t>
            </a:r>
            <a:r>
              <a:rPr lang="pt-BR" dirty="0" err="1">
                <a:solidFill>
                  <a:schemeClr val="bg1"/>
                </a:solidFill>
              </a:rPr>
              <a:t>AngularJS</a:t>
            </a:r>
            <a:r>
              <a:rPr lang="pt-BR" dirty="0">
                <a:solidFill>
                  <a:schemeClr val="bg1"/>
                </a:solidFill>
              </a:rPr>
              <a:t> do Angular, sendo praticamente duas frameworks diferentes.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672B90-1DDD-4B7B-AA4F-BCBA29DDD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30" y="2540428"/>
            <a:ext cx="6234166" cy="32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7341423F-7764-9F79-2527-4B43EF0C6CE0}"/>
              </a:ext>
            </a:extLst>
          </p:cNvPr>
          <p:cNvSpPr/>
          <p:nvPr/>
        </p:nvSpPr>
        <p:spPr>
          <a:xfrm>
            <a:off x="9775902" y="-2"/>
            <a:ext cx="2416098" cy="68301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2AE14C4-212A-415E-BD18-980C7ADA2777}"/>
              </a:ext>
            </a:extLst>
          </p:cNvPr>
          <p:cNvSpPr/>
          <p:nvPr/>
        </p:nvSpPr>
        <p:spPr>
          <a:xfrm>
            <a:off x="0" y="-1"/>
            <a:ext cx="2416098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BCE1681-6742-0AA1-036E-93E80A28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63" y="3996931"/>
            <a:ext cx="1507274" cy="1651943"/>
          </a:xfrm>
          <a:prstGeom prst="rect">
            <a:avLst/>
          </a:prstGeom>
        </p:spPr>
      </p:pic>
      <p:sp>
        <p:nvSpPr>
          <p:cNvPr id="5" name="CaixaDeTexto 2">
            <a:extLst>
              <a:ext uri="{FF2B5EF4-FFF2-40B4-BE49-F238E27FC236}">
                <a16:creationId xmlns:a16="http://schemas.microsoft.com/office/drawing/2014/main" id="{FAB41E4F-A135-AB66-A076-01C92FA473C8}"/>
              </a:ext>
            </a:extLst>
          </p:cNvPr>
          <p:cNvSpPr txBox="1"/>
          <p:nvPr/>
        </p:nvSpPr>
        <p:spPr>
          <a:xfrm>
            <a:off x="3226280" y="5689070"/>
            <a:ext cx="1532285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500" b="1" dirty="0">
                <a:solidFill>
                  <a:schemeClr val="bg1"/>
                </a:solidFill>
              </a:rPr>
              <a:t>Diretivas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4BFECDA-64AA-4794-7547-11DE70A9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156" y="4102122"/>
            <a:ext cx="1609493" cy="1497320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4A1AB047-CCC6-5DBE-BC4E-3C7E86E01427}"/>
              </a:ext>
            </a:extLst>
          </p:cNvPr>
          <p:cNvSpPr txBox="1"/>
          <p:nvPr/>
        </p:nvSpPr>
        <p:spPr>
          <a:xfrm>
            <a:off x="7770631" y="5610255"/>
            <a:ext cx="167167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</a:rPr>
              <a:t>Data </a:t>
            </a:r>
            <a:r>
              <a:rPr lang="pt-BR" sz="1400" b="1" dirty="0" err="1">
                <a:solidFill>
                  <a:schemeClr val="bg1"/>
                </a:solidFill>
              </a:rPr>
              <a:t>Binding</a:t>
            </a:r>
            <a:endParaRPr lang="pt-BR" sz="1400" dirty="0" err="1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71CAC85-BF5B-6C15-6CA3-FCAEFFB14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596" y="4911585"/>
            <a:ext cx="2548054" cy="1569665"/>
          </a:xfrm>
          <a:prstGeom prst="rect">
            <a:avLst/>
          </a:prstGeom>
        </p:spPr>
      </p:pic>
      <p:sp>
        <p:nvSpPr>
          <p:cNvPr id="9" name="CaixaDeTexto 2">
            <a:extLst>
              <a:ext uri="{FF2B5EF4-FFF2-40B4-BE49-F238E27FC236}">
                <a16:creationId xmlns:a16="http://schemas.microsoft.com/office/drawing/2014/main" id="{533E857C-5DCC-DC1E-41C6-F10052E9F1D4}"/>
              </a:ext>
            </a:extLst>
          </p:cNvPr>
          <p:cNvSpPr txBox="1"/>
          <p:nvPr/>
        </p:nvSpPr>
        <p:spPr>
          <a:xfrm>
            <a:off x="5029292" y="6502355"/>
            <a:ext cx="2461552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500" b="1" dirty="0">
                <a:solidFill>
                  <a:schemeClr val="bg1"/>
                </a:solidFill>
              </a:rPr>
              <a:t>Injeção de Dependências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15256C53-7814-0688-03C5-8F0740ECC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557" y="1517506"/>
            <a:ext cx="1359966" cy="1359966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A2CC1AEB-544F-A3CC-8402-B77362373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414" y="1324731"/>
            <a:ext cx="1503374" cy="1532935"/>
          </a:xfrm>
          <a:prstGeom prst="rect">
            <a:avLst/>
          </a:prstGeom>
        </p:spPr>
      </p:pic>
      <p:sp>
        <p:nvSpPr>
          <p:cNvPr id="13" name="CaixaDeTexto 3">
            <a:extLst>
              <a:ext uri="{FF2B5EF4-FFF2-40B4-BE49-F238E27FC236}">
                <a16:creationId xmlns:a16="http://schemas.microsoft.com/office/drawing/2014/main" id="{BC261090-8CFC-3EF5-806A-9EBFC2B139F1}"/>
              </a:ext>
            </a:extLst>
          </p:cNvPr>
          <p:cNvSpPr txBox="1"/>
          <p:nvPr/>
        </p:nvSpPr>
        <p:spPr>
          <a:xfrm>
            <a:off x="3049950" y="2999010"/>
            <a:ext cx="1838943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500" b="1" err="1">
                <a:solidFill>
                  <a:schemeClr val="bg1"/>
                </a:solidFill>
              </a:rPr>
              <a:t>TypeScript</a:t>
            </a:r>
            <a:r>
              <a:rPr lang="pt-BR" sz="1500" b="1" dirty="0">
                <a:solidFill>
                  <a:schemeClr val="bg1"/>
                </a:solidFill>
              </a:rPr>
              <a:t> Nativo</a:t>
            </a:r>
          </a:p>
        </p:txBody>
      </p:sp>
      <p:sp>
        <p:nvSpPr>
          <p:cNvPr id="14" name="CaixaDeTexto 4">
            <a:extLst>
              <a:ext uri="{FF2B5EF4-FFF2-40B4-BE49-F238E27FC236}">
                <a16:creationId xmlns:a16="http://schemas.microsoft.com/office/drawing/2014/main" id="{D81FEE49-621F-314B-FD85-AD6A35D065B2}"/>
              </a:ext>
            </a:extLst>
          </p:cNvPr>
          <p:cNvSpPr txBox="1"/>
          <p:nvPr/>
        </p:nvSpPr>
        <p:spPr>
          <a:xfrm>
            <a:off x="7706270" y="2962183"/>
            <a:ext cx="1736723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500" b="1" dirty="0">
                <a:solidFill>
                  <a:schemeClr val="bg1"/>
                </a:solidFill>
              </a:rPr>
              <a:t>Cross-Browser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8C6FD5D-3714-1109-8DB6-83DA9FE56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465" y="40658"/>
            <a:ext cx="1587811" cy="1587811"/>
          </a:xfrm>
          <a:prstGeom prst="rect">
            <a:avLst/>
          </a:prstGeom>
        </p:spPr>
      </p:pic>
      <p:sp>
        <p:nvSpPr>
          <p:cNvPr id="16" name="CaixaDeTexto 6">
            <a:extLst>
              <a:ext uri="{FF2B5EF4-FFF2-40B4-BE49-F238E27FC236}">
                <a16:creationId xmlns:a16="http://schemas.microsoft.com/office/drawing/2014/main" id="{A0CDE098-5381-6ED9-2F92-73192BC806BC}"/>
              </a:ext>
            </a:extLst>
          </p:cNvPr>
          <p:cNvSpPr txBox="1"/>
          <p:nvPr/>
        </p:nvSpPr>
        <p:spPr>
          <a:xfrm>
            <a:off x="5075525" y="1711802"/>
            <a:ext cx="2377917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500" b="1" dirty="0">
                <a:solidFill>
                  <a:schemeClr val="bg1"/>
                </a:solidFill>
              </a:rPr>
              <a:t>Model, </a:t>
            </a:r>
            <a:r>
              <a:rPr lang="pt-BR" sz="1500" b="1" dirty="0" err="1">
                <a:solidFill>
                  <a:schemeClr val="bg1"/>
                </a:solidFill>
              </a:rPr>
              <a:t>View</a:t>
            </a:r>
            <a:r>
              <a:rPr lang="pt-BR" sz="1500" b="1" dirty="0">
                <a:solidFill>
                  <a:schemeClr val="bg1"/>
                </a:solidFill>
              </a:rPr>
              <a:t>, </a:t>
            </a:r>
            <a:r>
              <a:rPr lang="pt-BR" sz="1500" b="1" dirty="0" err="1">
                <a:solidFill>
                  <a:schemeClr val="bg1"/>
                </a:solidFill>
              </a:rPr>
              <a:t>Controller</a:t>
            </a:r>
          </a:p>
        </p:txBody>
      </p:sp>
      <p:pic>
        <p:nvPicPr>
          <p:cNvPr id="17" name="Imagem 16" descr="Logotipo, nome da empresa&#10;&#10;Descrição gerada automaticamente">
            <a:extLst>
              <a:ext uri="{FF2B5EF4-FFF2-40B4-BE49-F238E27FC236}">
                <a16:creationId xmlns:a16="http://schemas.microsoft.com/office/drawing/2014/main" id="{E4C5D150-E414-22FF-6031-79F4D0E81F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34" t="945" r="23390" b="24435"/>
          <a:stretch/>
        </p:blipFill>
        <p:spPr>
          <a:xfrm>
            <a:off x="5514277" y="2883530"/>
            <a:ext cx="1497140" cy="1366872"/>
          </a:xfrm>
          <a:prstGeom prst="rect">
            <a:avLst/>
          </a:prstGeom>
        </p:spPr>
      </p:pic>
      <p:sp>
        <p:nvSpPr>
          <p:cNvPr id="18" name="Seta: para Cima 17">
            <a:extLst>
              <a:ext uri="{FF2B5EF4-FFF2-40B4-BE49-F238E27FC236}">
                <a16:creationId xmlns:a16="http://schemas.microsoft.com/office/drawing/2014/main" id="{9AF0AC16-DF19-0B56-3886-396AD798EAF9}"/>
              </a:ext>
            </a:extLst>
          </p:cNvPr>
          <p:cNvSpPr/>
          <p:nvPr/>
        </p:nvSpPr>
        <p:spPr>
          <a:xfrm rot="18000000">
            <a:off x="5287536" y="2787804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19" name="Seta: para Cima 18">
            <a:extLst>
              <a:ext uri="{FF2B5EF4-FFF2-40B4-BE49-F238E27FC236}">
                <a16:creationId xmlns:a16="http://schemas.microsoft.com/office/drawing/2014/main" id="{CB6C1F05-AFB3-F900-27B6-11C59FAB67A9}"/>
              </a:ext>
            </a:extLst>
          </p:cNvPr>
          <p:cNvSpPr/>
          <p:nvPr/>
        </p:nvSpPr>
        <p:spPr>
          <a:xfrm>
            <a:off x="6123878" y="2388219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0" name="Seta: para Cima 19">
            <a:extLst>
              <a:ext uri="{FF2B5EF4-FFF2-40B4-BE49-F238E27FC236}">
                <a16:creationId xmlns:a16="http://schemas.microsoft.com/office/drawing/2014/main" id="{7C9473FF-2A11-475B-E1BE-2E88F6510286}"/>
              </a:ext>
            </a:extLst>
          </p:cNvPr>
          <p:cNvSpPr/>
          <p:nvPr/>
        </p:nvSpPr>
        <p:spPr>
          <a:xfrm rot="3660000">
            <a:off x="7034560" y="2787804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1" name="Seta: para Cima 20">
            <a:extLst>
              <a:ext uri="{FF2B5EF4-FFF2-40B4-BE49-F238E27FC236}">
                <a16:creationId xmlns:a16="http://schemas.microsoft.com/office/drawing/2014/main" id="{5F3A0C76-9DCD-939C-7018-605C8449080A}"/>
              </a:ext>
            </a:extLst>
          </p:cNvPr>
          <p:cNvSpPr/>
          <p:nvPr/>
        </p:nvSpPr>
        <p:spPr>
          <a:xfrm rot="10800000">
            <a:off x="6123877" y="4246755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1D3BF918-843D-7F69-5C99-166C821E9441}"/>
              </a:ext>
            </a:extLst>
          </p:cNvPr>
          <p:cNvSpPr/>
          <p:nvPr/>
        </p:nvSpPr>
        <p:spPr>
          <a:xfrm rot="7620000">
            <a:off x="6969510" y="3930803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B0B2CD37-7DD0-BDB0-452F-17002D222FD3}"/>
              </a:ext>
            </a:extLst>
          </p:cNvPr>
          <p:cNvSpPr/>
          <p:nvPr/>
        </p:nvSpPr>
        <p:spPr>
          <a:xfrm rot="13860000">
            <a:off x="5296828" y="3930803"/>
            <a:ext cx="269487" cy="51109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E1BE958-BF10-6EC9-D282-2F94FFBC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55" y="748225"/>
            <a:ext cx="594754" cy="525933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Funcionalidades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211C5130-865B-2D4F-2BC5-D9B279824F35}"/>
              </a:ext>
            </a:extLst>
          </p:cNvPr>
          <p:cNvSpPr txBox="1">
            <a:spLocks/>
          </p:cNvSpPr>
          <p:nvPr/>
        </p:nvSpPr>
        <p:spPr bwMode="black">
          <a:xfrm>
            <a:off x="10757623" y="751941"/>
            <a:ext cx="594754" cy="525003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FFFFFF"/>
                </a:solidFill>
              </a:rPr>
              <a:t>Do  angular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537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6CA1E1-3AB8-FD91-F720-4DB2F35FA722}"/>
              </a:ext>
            </a:extLst>
          </p:cNvPr>
          <p:cNvSpPr/>
          <p:nvPr/>
        </p:nvSpPr>
        <p:spPr>
          <a:xfrm rot="16200000">
            <a:off x="-2148781" y="2069008"/>
            <a:ext cx="6858605" cy="27205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F95169-8BAB-7328-6A6E-167BC616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733" y="1017713"/>
            <a:ext cx="538998" cy="4627428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 fontScale="90000"/>
          </a:bodyPr>
          <a:lstStyle/>
          <a:p>
            <a:r>
              <a:rPr lang="pt-BR" dirty="0">
                <a:solidFill>
                  <a:srgbClr val="FFFFFF"/>
                </a:solidFill>
              </a:rPr>
              <a:t>DESVANTAGENS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77264ACD-A751-D7F6-3BE0-E001323A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06" y="3779503"/>
            <a:ext cx="1504521" cy="150452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DA2701-4800-93BD-A7BB-FB2BFEC20E88}"/>
              </a:ext>
            </a:extLst>
          </p:cNvPr>
          <p:cNvSpPr txBox="1"/>
          <p:nvPr/>
        </p:nvSpPr>
        <p:spPr>
          <a:xfrm>
            <a:off x="6322253" y="5405905"/>
            <a:ext cx="14951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Vazamento de Memória</a:t>
            </a:r>
            <a:endParaRPr lang="pt-BR" sz="1400" dirty="0"/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639B1C4D-A745-8FDF-EEE4-78278AA91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872" y="2435056"/>
            <a:ext cx="1268969" cy="126896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7D595C-A8D6-1400-96F3-EBA5EE2B560D}"/>
              </a:ext>
            </a:extLst>
          </p:cNvPr>
          <p:cNvSpPr txBox="1"/>
          <p:nvPr/>
        </p:nvSpPr>
        <p:spPr>
          <a:xfrm>
            <a:off x="3140825" y="3924238"/>
            <a:ext cx="174601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Falta de Compatibilidade com Bibliotecas</a:t>
            </a:r>
          </a:p>
        </p:txBody>
      </p:sp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8D805F-CE13-C543-7F5C-60E4046DD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98" t="17391" r="20217" b="25306"/>
          <a:stretch/>
        </p:blipFill>
        <p:spPr>
          <a:xfrm>
            <a:off x="6785280" y="618786"/>
            <a:ext cx="1641740" cy="159368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A4E7E1-C717-AA3C-79C1-E64F3C699D1A}"/>
              </a:ext>
            </a:extLst>
          </p:cNvPr>
          <p:cNvSpPr txBox="1"/>
          <p:nvPr/>
        </p:nvSpPr>
        <p:spPr>
          <a:xfrm>
            <a:off x="6785280" y="2210943"/>
            <a:ext cx="17460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Falta de Segurança</a:t>
            </a:r>
          </a:p>
        </p:txBody>
      </p: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3D8292BC-8D34-A65E-719F-792B0FC98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413" y="2857726"/>
            <a:ext cx="847959" cy="84795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E993D35-F1FD-08CC-39D0-7BF5C52D5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80000">
            <a:off x="4939892" y="1182183"/>
            <a:ext cx="1061225" cy="106122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D80F588-4E84-54C8-7D33-E839BC560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100000">
            <a:off x="7914447" y="3117641"/>
            <a:ext cx="1033347" cy="103334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DA7ACE8-D74B-4E2E-F783-9651FF8D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80000">
            <a:off x="4641698" y="4723955"/>
            <a:ext cx="1033347" cy="1051932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0CE57C21-FF0A-5ABB-D799-D6FB7342C1B5}"/>
              </a:ext>
            </a:extLst>
          </p:cNvPr>
          <p:cNvSpPr/>
          <p:nvPr/>
        </p:nvSpPr>
        <p:spPr>
          <a:xfrm rot="16200000">
            <a:off x="7450440" y="2039320"/>
            <a:ext cx="6868501" cy="27700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C05970D2-8DE0-370F-4CB5-44AB2F3F2DFF}"/>
              </a:ext>
            </a:extLst>
          </p:cNvPr>
          <p:cNvSpPr txBox="1">
            <a:spLocks/>
          </p:cNvSpPr>
          <p:nvPr/>
        </p:nvSpPr>
        <p:spPr bwMode="black">
          <a:xfrm>
            <a:off x="10484406" y="1011776"/>
            <a:ext cx="538998" cy="462742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FFFFFF"/>
                </a:solidFill>
              </a:rPr>
              <a:t>Do  angular</a:t>
            </a:r>
          </a:p>
        </p:txBody>
      </p:sp>
    </p:spTree>
    <p:extLst>
      <p:ext uri="{BB962C8B-B14F-4D97-AF65-F5344CB8AC3E}">
        <p14:creationId xmlns:p14="http://schemas.microsoft.com/office/powerpoint/2010/main" val="4216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5" grpId="0"/>
      <p:bldP spid="19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ágono 18">
            <a:extLst>
              <a:ext uri="{FF2B5EF4-FFF2-40B4-BE49-F238E27FC236}">
                <a16:creationId xmlns:a16="http://schemas.microsoft.com/office/drawing/2014/main" id="{8501EAA3-3179-91C0-5EDC-13C899A5C6B5}"/>
              </a:ext>
            </a:extLst>
          </p:cNvPr>
          <p:cNvSpPr/>
          <p:nvPr/>
        </p:nvSpPr>
        <p:spPr>
          <a:xfrm>
            <a:off x="2711532" y="633351"/>
            <a:ext cx="7263738" cy="5215246"/>
          </a:xfrm>
          <a:prstGeom prst="hexag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41F1527-11FE-1243-A3A5-64EF3634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938" y="5976505"/>
            <a:ext cx="4073837" cy="763483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Em que é usado?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16B1FE4C-02A5-97D8-E3C7-741B6FCBB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4" t="945" r="23390" b="24435"/>
          <a:stretch/>
        </p:blipFill>
        <p:spPr>
          <a:xfrm>
            <a:off x="5425212" y="-233742"/>
            <a:ext cx="1902880" cy="1733027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CB552C4F-E915-E5AD-4EEA-562C0C304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80" y="800593"/>
            <a:ext cx="1357746" cy="1357746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55E9FDE2-633A-773B-1B18-B22B72ACD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30" t="19065" r="11191" b="24101"/>
          <a:stretch/>
        </p:blipFill>
        <p:spPr>
          <a:xfrm>
            <a:off x="7115299" y="800596"/>
            <a:ext cx="2103454" cy="1559088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0DEFF8FF-81E2-2234-4A8B-7232DAD7D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024" y="3830782"/>
            <a:ext cx="2743200" cy="1828800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0F4B533-4664-4B1A-FF36-C76BFFBEE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167" y="4016829"/>
            <a:ext cx="1357746" cy="1347850"/>
          </a:xfrm>
          <a:prstGeom prst="rect">
            <a:avLst/>
          </a:prstGeom>
        </p:spPr>
      </p:pic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22252AF8-B7B0-ED59-9C1A-F24CD37D1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388" y="2402617"/>
            <a:ext cx="2743200" cy="153816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9B29C1-26A3-9FB2-8921-AF189A77AE47}"/>
              </a:ext>
            </a:extLst>
          </p:cNvPr>
          <p:cNvSpPr txBox="1"/>
          <p:nvPr/>
        </p:nvSpPr>
        <p:spPr>
          <a:xfrm>
            <a:off x="3067791" y="22167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Aplicações WEB Dinâmicas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958EB3-6883-A9D9-A3BC-AC65E8477DA4}"/>
              </a:ext>
            </a:extLst>
          </p:cNvPr>
          <p:cNvSpPr txBox="1"/>
          <p:nvPr/>
        </p:nvSpPr>
        <p:spPr>
          <a:xfrm>
            <a:off x="6857999" y="22167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Streaming de Vídeo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C3453A-0F7F-698D-8EDD-6F57393629D7}"/>
              </a:ext>
            </a:extLst>
          </p:cNvPr>
          <p:cNvSpPr txBox="1"/>
          <p:nvPr/>
        </p:nvSpPr>
        <p:spPr>
          <a:xfrm>
            <a:off x="3829791" y="5294414"/>
            <a:ext cx="1377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eCommerce</a:t>
            </a:r>
            <a:endParaRPr lang="pt-BR" dirty="0" err="1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34D7E78-0BFE-2BEF-8E21-BBCBBAA63F27}"/>
              </a:ext>
            </a:extLst>
          </p:cNvPr>
          <p:cNvSpPr txBox="1"/>
          <p:nvPr/>
        </p:nvSpPr>
        <p:spPr>
          <a:xfrm>
            <a:off x="7521038" y="5294414"/>
            <a:ext cx="1595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Data </a:t>
            </a:r>
            <a:r>
              <a:rPr lang="pt-BR" dirty="0" err="1">
                <a:solidFill>
                  <a:srgbClr val="FFFFFF"/>
                </a:solidFill>
              </a:rPr>
              <a:t>Managing</a:t>
            </a:r>
            <a:endParaRPr lang="pt-BR" dirty="0" err="1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6BDE56-FB89-0145-3658-E28DFA43F5D6}"/>
              </a:ext>
            </a:extLst>
          </p:cNvPr>
          <p:cNvSpPr txBox="1"/>
          <p:nvPr/>
        </p:nvSpPr>
        <p:spPr>
          <a:xfrm>
            <a:off x="5017323" y="36912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 err="1">
                <a:solidFill>
                  <a:srgbClr val="FFFFFF"/>
                </a:solidFill>
              </a:rPr>
              <a:t>User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Generated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Content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141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A7120226-165B-BDA4-7EA2-5478E338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11" y="2833448"/>
            <a:ext cx="1089017" cy="108901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8B4EAED5-6829-275C-3369-D74B0373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726" y="2881840"/>
            <a:ext cx="1308743" cy="986706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7E979EA-EC2F-AE6C-535D-CD6B5297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701" y="2638425"/>
            <a:ext cx="1487270" cy="1487270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E42A3193-0496-A428-3649-05A54876E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029" y="4641964"/>
            <a:ext cx="1878657" cy="1057603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A8CBEAA-A0A8-2EE3-B451-B3335097B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726" y="4423697"/>
            <a:ext cx="1308743" cy="1322476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26EE4067-EF1A-BF6C-EFCE-450C7A6DB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293" y="4451163"/>
            <a:ext cx="1260677" cy="1260677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567D50B8-0A41-5318-1437-E00F7D1B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815" y="573844"/>
            <a:ext cx="4597720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SITES QUE utilizam angular</a:t>
            </a:r>
          </a:p>
        </p:txBody>
      </p:sp>
    </p:spTree>
    <p:extLst>
      <p:ext uri="{BB962C8B-B14F-4D97-AF65-F5344CB8AC3E}">
        <p14:creationId xmlns:p14="http://schemas.microsoft.com/office/powerpoint/2010/main" val="11091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69004FA-C8CB-8E17-C83E-4B59EE9F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815" y="247273"/>
            <a:ext cx="4597720" cy="1258288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Exemplo de código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7E5F4A6-455B-2FF9-F145-B36ECFD2C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7" t="13483" r="6483" b="12640"/>
          <a:stretch/>
        </p:blipFill>
        <p:spPr>
          <a:xfrm>
            <a:off x="2952998" y="2713424"/>
            <a:ext cx="6394622" cy="260719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4E5C51E-93CE-B554-A386-2C8AEE603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28" r="-155" b="51880"/>
          <a:stretch/>
        </p:blipFill>
        <p:spPr>
          <a:xfrm>
            <a:off x="2952998" y="5277138"/>
            <a:ext cx="6404749" cy="1298793"/>
          </a:xfrm>
          <a:prstGeom prst="rect">
            <a:avLst/>
          </a:prstGeom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AE95521D-BBB5-A383-840C-2C83FF270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4" t="945" r="23390" b="24435"/>
          <a:stretch/>
        </p:blipFill>
        <p:spPr>
          <a:xfrm>
            <a:off x="5138225" y="1656414"/>
            <a:ext cx="1902880" cy="17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D9E5732-B32D-4877-BB6F-14596FEA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00903"/>
              </a:clrFrom>
              <a:clrTo>
                <a:srgbClr val="10090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025"/>
            <a:ext cx="12370777" cy="694751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DC42129-223F-48FB-83BA-5BBBEBE20816}"/>
              </a:ext>
            </a:extLst>
          </p:cNvPr>
          <p:cNvSpPr/>
          <p:nvPr/>
        </p:nvSpPr>
        <p:spPr>
          <a:xfrm>
            <a:off x="6096000" y="-193431"/>
            <a:ext cx="6339254" cy="705143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740" y="2538526"/>
            <a:ext cx="4451773" cy="1174991"/>
          </a:xfrm>
          <a:noFill/>
          <a:ln w="31750" cap="sq">
            <a:solidFill>
              <a:srgbClr val="C00000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pt-BR" dirty="0">
                <a:solidFill>
                  <a:srgbClr val="C00000"/>
                </a:solidFill>
                <a:effectLst>
                  <a:glow rad="203200">
                    <a:schemeClr val="bg1">
                      <a:alpha val="13000"/>
                    </a:schemeClr>
                  </a:glow>
                </a:effectLst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purl.org/dc/dcmitype/"/>
    <ds:schemaRef ds:uri="71af3243-3dd4-4a8d-8c0d-dd76da1f02a5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financeiro</Template>
  <TotalTime>0</TotalTime>
  <Words>184</Words>
  <Application>Microsoft Office PowerPoint</Application>
  <PresentationFormat>Widescreen</PresentationFormat>
  <Paragraphs>34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Pacote</vt:lpstr>
      <vt:lpstr>Angular</vt:lpstr>
      <vt:lpstr>O que é um framework?</vt:lpstr>
      <vt:lpstr>O que é?</vt:lpstr>
      <vt:lpstr>Funcionalidades</vt:lpstr>
      <vt:lpstr>DESVANTAGENS</vt:lpstr>
      <vt:lpstr>Em que é usado?</vt:lpstr>
      <vt:lpstr>SITES QUE utilizam angular</vt:lpstr>
      <vt:lpstr>Exemplo de código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/>
  <cp:lastModifiedBy/>
  <cp:revision>634</cp:revision>
  <dcterms:created xsi:type="dcterms:W3CDTF">2023-08-22T12:08:26Z</dcterms:created>
  <dcterms:modified xsi:type="dcterms:W3CDTF">2023-08-28T21:37:33Z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